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58" r:id="rId6"/>
    <p:sldId id="259" r:id="rId7"/>
    <p:sldId id="261" r:id="rId8"/>
    <p:sldId id="260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F0DB36-E4B6-4075-81EC-F8DD67806704}" v="6" dt="2023-05-03T20:38:13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4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ela" userId="6e8606ae-a32f-4c90-9f25-76132abd89b7" providerId="ADAL" clId="{2CB32A8E-DA3E-445C-9F1A-383F9806A602}"/>
    <pc:docChg chg="custSel addSld modSld sldOrd">
      <pc:chgData name="Adela" userId="6e8606ae-a32f-4c90-9f25-76132abd89b7" providerId="ADAL" clId="{2CB32A8E-DA3E-445C-9F1A-383F9806A602}" dt="2023-03-09T21:19:38.546" v="141" actId="27636"/>
      <pc:docMkLst>
        <pc:docMk/>
      </pc:docMkLst>
      <pc:sldChg chg="addSp delSp modSp new mod ord modClrScheme chgLayout">
        <pc:chgData name="Adela" userId="6e8606ae-a32f-4c90-9f25-76132abd89b7" providerId="ADAL" clId="{2CB32A8E-DA3E-445C-9F1A-383F9806A602}" dt="2023-03-09T21:19:38.546" v="141" actId="27636"/>
        <pc:sldMkLst>
          <pc:docMk/>
          <pc:sldMk cId="1790882703" sldId="263"/>
        </pc:sldMkLst>
        <pc:spChg chg="del mod ord">
          <ac:chgData name="Adela" userId="6e8606ae-a32f-4c90-9f25-76132abd89b7" providerId="ADAL" clId="{2CB32A8E-DA3E-445C-9F1A-383F9806A602}" dt="2023-03-09T20:42:03.394" v="1" actId="700"/>
          <ac:spMkLst>
            <pc:docMk/>
            <pc:sldMk cId="1790882703" sldId="263"/>
            <ac:spMk id="2" creationId="{9DC84208-6C90-64D2-3F80-4FBEA5C69815}"/>
          </ac:spMkLst>
        </pc:spChg>
        <pc:spChg chg="del mod ord">
          <ac:chgData name="Adela" userId="6e8606ae-a32f-4c90-9f25-76132abd89b7" providerId="ADAL" clId="{2CB32A8E-DA3E-445C-9F1A-383F9806A602}" dt="2023-03-09T20:42:03.394" v="1" actId="700"/>
          <ac:spMkLst>
            <pc:docMk/>
            <pc:sldMk cId="1790882703" sldId="263"/>
            <ac:spMk id="3" creationId="{EACD3C04-4AAF-AB94-B827-363AF2C7A8F7}"/>
          </ac:spMkLst>
        </pc:spChg>
        <pc:spChg chg="add del mod ord">
          <ac:chgData name="Adela" userId="6e8606ae-a32f-4c90-9f25-76132abd89b7" providerId="ADAL" clId="{2CB32A8E-DA3E-445C-9F1A-383F9806A602}" dt="2023-03-09T20:42:15.154" v="2" actId="700"/>
          <ac:spMkLst>
            <pc:docMk/>
            <pc:sldMk cId="1790882703" sldId="263"/>
            <ac:spMk id="4" creationId="{31EAFFD6-3C85-E78F-158C-574F0E927F3A}"/>
          </ac:spMkLst>
        </pc:spChg>
        <pc:spChg chg="add del mod ord">
          <ac:chgData name="Adela" userId="6e8606ae-a32f-4c90-9f25-76132abd89b7" providerId="ADAL" clId="{2CB32A8E-DA3E-445C-9F1A-383F9806A602}" dt="2023-03-09T20:42:15.154" v="2" actId="700"/>
          <ac:spMkLst>
            <pc:docMk/>
            <pc:sldMk cId="1790882703" sldId="263"/>
            <ac:spMk id="5" creationId="{D1BBB417-8BD9-87BA-0664-2417DA33C196}"/>
          </ac:spMkLst>
        </pc:spChg>
        <pc:spChg chg="add del mod ord">
          <ac:chgData name="Adela" userId="6e8606ae-a32f-4c90-9f25-76132abd89b7" providerId="ADAL" clId="{2CB32A8E-DA3E-445C-9F1A-383F9806A602}" dt="2023-03-09T20:42:15.154" v="2" actId="700"/>
          <ac:spMkLst>
            <pc:docMk/>
            <pc:sldMk cId="1790882703" sldId="263"/>
            <ac:spMk id="6" creationId="{E560B61D-F665-78D0-E98F-6003D0C32565}"/>
          </ac:spMkLst>
        </pc:spChg>
        <pc:spChg chg="add mod ord">
          <ac:chgData name="Adela" userId="6e8606ae-a32f-4c90-9f25-76132abd89b7" providerId="ADAL" clId="{2CB32A8E-DA3E-445C-9F1A-383F9806A602}" dt="2023-03-09T20:45:34.044" v="52" actId="20577"/>
          <ac:spMkLst>
            <pc:docMk/>
            <pc:sldMk cId="1790882703" sldId="263"/>
            <ac:spMk id="7" creationId="{F6BF4F64-5AFD-AC64-9E74-3435AC17EFDE}"/>
          </ac:spMkLst>
        </pc:spChg>
        <pc:spChg chg="add del mod ord">
          <ac:chgData name="Adela" userId="6e8606ae-a32f-4c90-9f25-76132abd89b7" providerId="ADAL" clId="{2CB32A8E-DA3E-445C-9F1A-383F9806A602}" dt="2023-03-09T20:42:50.859" v="3" actId="931"/>
          <ac:spMkLst>
            <pc:docMk/>
            <pc:sldMk cId="1790882703" sldId="263"/>
            <ac:spMk id="8" creationId="{472A09C6-AA7D-AC7C-9073-CC843229E46D}"/>
          </ac:spMkLst>
        </pc:spChg>
        <pc:spChg chg="add mod ord">
          <ac:chgData name="Adela" userId="6e8606ae-a32f-4c90-9f25-76132abd89b7" providerId="ADAL" clId="{2CB32A8E-DA3E-445C-9F1A-383F9806A602}" dt="2023-03-09T21:19:38.546" v="141" actId="27636"/>
          <ac:spMkLst>
            <pc:docMk/>
            <pc:sldMk cId="1790882703" sldId="263"/>
            <ac:spMk id="9" creationId="{58B3BBB5-3654-A5B7-2362-144B298D14BB}"/>
          </ac:spMkLst>
        </pc:spChg>
        <pc:picChg chg="add mod">
          <ac:chgData name="Adela" userId="6e8606ae-a32f-4c90-9f25-76132abd89b7" providerId="ADAL" clId="{2CB32A8E-DA3E-445C-9F1A-383F9806A602}" dt="2023-03-09T20:42:52.159" v="5" actId="962"/>
          <ac:picMkLst>
            <pc:docMk/>
            <pc:sldMk cId="1790882703" sldId="263"/>
            <ac:picMk id="11" creationId="{0A8354F3-99A7-4850-9A0B-9FFAD7DEC2B0}"/>
          </ac:picMkLst>
        </pc:picChg>
      </pc:sldChg>
    </pc:docChg>
  </pc:docChgLst>
  <pc:docChgLst>
    <pc:chgData name="Kim Marquardt" userId="a759b8aa-c232-4417-966c-79b182f80ee8" providerId="ADAL" clId="{78C8A287-B16D-48FF-8AB7-4908407CD0C6}"/>
    <pc:docChg chg="undo redo custSel modSld">
      <pc:chgData name="Kim Marquardt" userId="a759b8aa-c232-4417-966c-79b182f80ee8" providerId="ADAL" clId="{78C8A287-B16D-48FF-8AB7-4908407CD0C6}" dt="2023-01-25T17:11:52.844" v="81" actId="6549"/>
      <pc:docMkLst>
        <pc:docMk/>
      </pc:docMkLst>
      <pc:sldChg chg="modSp mod">
        <pc:chgData name="Kim Marquardt" userId="a759b8aa-c232-4417-966c-79b182f80ee8" providerId="ADAL" clId="{78C8A287-B16D-48FF-8AB7-4908407CD0C6}" dt="2023-01-25T17:11:37.862" v="80" actId="20577"/>
        <pc:sldMkLst>
          <pc:docMk/>
          <pc:sldMk cId="1297645743" sldId="257"/>
        </pc:sldMkLst>
        <pc:spChg chg="mod">
          <ac:chgData name="Kim Marquardt" userId="a759b8aa-c232-4417-966c-79b182f80ee8" providerId="ADAL" clId="{78C8A287-B16D-48FF-8AB7-4908407CD0C6}" dt="2023-01-25T17:11:37.862" v="80" actId="20577"/>
          <ac:spMkLst>
            <pc:docMk/>
            <pc:sldMk cId="1297645743" sldId="257"/>
            <ac:spMk id="3" creationId="{00000000-0000-0000-0000-000000000000}"/>
          </ac:spMkLst>
        </pc:spChg>
      </pc:sldChg>
      <pc:sldChg chg="modSp mod">
        <pc:chgData name="Kim Marquardt" userId="a759b8aa-c232-4417-966c-79b182f80ee8" providerId="ADAL" clId="{78C8A287-B16D-48FF-8AB7-4908407CD0C6}" dt="2023-01-25T17:11:52.844" v="81" actId="6549"/>
        <pc:sldMkLst>
          <pc:docMk/>
          <pc:sldMk cId="1348853779" sldId="260"/>
        </pc:sldMkLst>
        <pc:spChg chg="mod">
          <ac:chgData name="Kim Marquardt" userId="a759b8aa-c232-4417-966c-79b182f80ee8" providerId="ADAL" clId="{78C8A287-B16D-48FF-8AB7-4908407CD0C6}" dt="2023-01-24T21:29:47.209" v="0" actId="20577"/>
          <ac:spMkLst>
            <pc:docMk/>
            <pc:sldMk cId="1348853779" sldId="260"/>
            <ac:spMk id="2" creationId="{16D085FD-D577-4C6A-A31E-1BB9835FC140}"/>
          </ac:spMkLst>
        </pc:spChg>
        <pc:spChg chg="mod">
          <ac:chgData name="Kim Marquardt" userId="a759b8aa-c232-4417-966c-79b182f80ee8" providerId="ADAL" clId="{78C8A287-B16D-48FF-8AB7-4908407CD0C6}" dt="2023-01-25T17:11:52.844" v="81" actId="6549"/>
          <ac:spMkLst>
            <pc:docMk/>
            <pc:sldMk cId="1348853779" sldId="260"/>
            <ac:spMk id="3" creationId="{DCDC7582-A97F-4306-8749-20E8C3C60041}"/>
          </ac:spMkLst>
        </pc:spChg>
      </pc:sldChg>
      <pc:sldChg chg="modSp mod">
        <pc:chgData name="Kim Marquardt" userId="a759b8aa-c232-4417-966c-79b182f80ee8" providerId="ADAL" clId="{78C8A287-B16D-48FF-8AB7-4908407CD0C6}" dt="2023-01-24T23:24:57.287" v="17" actId="14100"/>
        <pc:sldMkLst>
          <pc:docMk/>
          <pc:sldMk cId="15575336" sldId="262"/>
        </pc:sldMkLst>
        <pc:picChg chg="mod">
          <ac:chgData name="Kim Marquardt" userId="a759b8aa-c232-4417-966c-79b182f80ee8" providerId="ADAL" clId="{78C8A287-B16D-48FF-8AB7-4908407CD0C6}" dt="2023-01-24T23:24:57.287" v="17" actId="14100"/>
          <ac:picMkLst>
            <pc:docMk/>
            <pc:sldMk cId="15575336" sldId="262"/>
            <ac:picMk id="6" creationId="{1EB77500-4C86-47C1-A75A-628796252969}"/>
          </ac:picMkLst>
        </pc:picChg>
        <pc:picChg chg="mod">
          <ac:chgData name="Kim Marquardt" userId="a759b8aa-c232-4417-966c-79b182f80ee8" providerId="ADAL" clId="{78C8A287-B16D-48FF-8AB7-4908407CD0C6}" dt="2023-01-24T23:24:45.402" v="14" actId="1076"/>
          <ac:picMkLst>
            <pc:docMk/>
            <pc:sldMk cId="15575336" sldId="262"/>
            <ac:picMk id="8" creationId="{726C2D93-83A0-47D6-A0C6-162760248F53}"/>
          </ac:picMkLst>
        </pc:picChg>
      </pc:sldChg>
    </pc:docChg>
  </pc:docChgLst>
  <pc:docChgLst>
    <pc:chgData name="Kim Marquardt" userId="a759b8aa-c232-4417-966c-79b182f80ee8" providerId="ADAL" clId="{2BF0DB36-E4B6-4075-81EC-F8DD67806704}"/>
    <pc:docChg chg="undo custSel modSld">
      <pc:chgData name="Kim Marquardt" userId="a759b8aa-c232-4417-966c-79b182f80ee8" providerId="ADAL" clId="{2BF0DB36-E4B6-4075-81EC-F8DD67806704}" dt="2023-05-03T20:35:05.984" v="16" actId="207"/>
      <pc:docMkLst>
        <pc:docMk/>
      </pc:docMkLst>
      <pc:sldChg chg="modSp mod">
        <pc:chgData name="Kim Marquardt" userId="a759b8aa-c232-4417-966c-79b182f80ee8" providerId="ADAL" clId="{2BF0DB36-E4B6-4075-81EC-F8DD67806704}" dt="2023-05-03T20:35:05.984" v="16" actId="207"/>
        <pc:sldMkLst>
          <pc:docMk/>
          <pc:sldMk cId="1790882703" sldId="263"/>
        </pc:sldMkLst>
        <pc:spChg chg="mod">
          <ac:chgData name="Kim Marquardt" userId="a759b8aa-c232-4417-966c-79b182f80ee8" providerId="ADAL" clId="{2BF0DB36-E4B6-4075-81EC-F8DD67806704}" dt="2023-05-03T20:35:05.984" v="16" actId="207"/>
          <ac:spMkLst>
            <pc:docMk/>
            <pc:sldMk cId="1790882703" sldId="263"/>
            <ac:spMk id="9" creationId="{58B3BBB5-3654-A5B7-2362-144B298D14BB}"/>
          </ac:spMkLst>
        </pc:spChg>
        <pc:picChg chg="mod">
          <ac:chgData name="Kim Marquardt" userId="a759b8aa-c232-4417-966c-79b182f80ee8" providerId="ADAL" clId="{2BF0DB36-E4B6-4075-81EC-F8DD67806704}" dt="2023-05-03T20:33:57.839" v="1" actId="1076"/>
          <ac:picMkLst>
            <pc:docMk/>
            <pc:sldMk cId="1790882703" sldId="263"/>
            <ac:picMk id="11" creationId="{0A8354F3-99A7-4850-9A0B-9FFAD7DEC2B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66ACFA-46AF-46BD-99F4-08BB3C3E4DC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3E67EC-9947-4DA3-9BF7-86F131395E31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Narcan</a:t>
          </a:r>
          <a:r>
            <a:rPr lang="en-US" dirty="0"/>
            <a:t> is a life-saving medication that reverses an opioid overdose while having little to no effect on an individual if opioids are not present in their system. </a:t>
          </a:r>
        </a:p>
      </dgm:t>
    </dgm:pt>
    <dgm:pt modelId="{CAA97411-12DE-4081-A76F-3E5B6B422627}" type="parTrans" cxnId="{66A92475-0614-4EEA-B479-DAC462A3C24B}">
      <dgm:prSet/>
      <dgm:spPr/>
      <dgm:t>
        <a:bodyPr/>
        <a:lstStyle/>
        <a:p>
          <a:endParaRPr lang="en-US"/>
        </a:p>
      </dgm:t>
    </dgm:pt>
    <dgm:pt modelId="{032904B8-B9C6-447D-945B-DB41A6C4A3AB}" type="sibTrans" cxnId="{66A92475-0614-4EEA-B479-DAC462A3C24B}">
      <dgm:prSet/>
      <dgm:spPr/>
      <dgm:t>
        <a:bodyPr/>
        <a:lstStyle/>
        <a:p>
          <a:endParaRPr lang="en-US"/>
        </a:p>
      </dgm:t>
    </dgm:pt>
    <dgm:pt modelId="{1190A052-E860-493D-9B77-CBF8F9F95F51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Narcan</a:t>
          </a:r>
          <a:r>
            <a:rPr lang="en-US" dirty="0"/>
            <a:t> works by blocking the opioid receptor sites and reversing the toxic effects of the overdose. It has few known adverse effects and no potential for abuse. </a:t>
          </a:r>
        </a:p>
      </dgm:t>
    </dgm:pt>
    <dgm:pt modelId="{AB42EDFC-1BBA-4ACE-BA01-7992705734B9}" type="parTrans" cxnId="{457E807C-0741-4A8F-96E0-87903FC9A80E}">
      <dgm:prSet/>
      <dgm:spPr/>
      <dgm:t>
        <a:bodyPr/>
        <a:lstStyle/>
        <a:p>
          <a:endParaRPr lang="en-US"/>
        </a:p>
      </dgm:t>
    </dgm:pt>
    <dgm:pt modelId="{11C4B76E-3259-4BD1-ABDB-080F5E047171}" type="sibTrans" cxnId="{457E807C-0741-4A8F-96E0-87903FC9A80E}">
      <dgm:prSet/>
      <dgm:spPr/>
      <dgm:t>
        <a:bodyPr/>
        <a:lstStyle/>
        <a:p>
          <a:endParaRPr lang="en-US"/>
        </a:p>
      </dgm:t>
    </dgm:pt>
    <dgm:pt modelId="{AEA99E73-7550-4AF1-94BF-1FBD8CF948F7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Narcan</a:t>
          </a:r>
          <a:r>
            <a:rPr lang="en-US" dirty="0"/>
            <a:t> is administered when a patient is showing signs of opioid overdose. The medication can be given by intranasal spray, intramuscular (into the muscle), subcutaneous (under the skin), or by intravenous injection.</a:t>
          </a:r>
        </a:p>
      </dgm:t>
    </dgm:pt>
    <dgm:pt modelId="{D2C741A5-206E-4F5D-95EE-F3DA430CBBF9}" type="parTrans" cxnId="{7B092173-1AFB-4F92-BF1C-9BD83F59B90A}">
      <dgm:prSet/>
      <dgm:spPr/>
      <dgm:t>
        <a:bodyPr/>
        <a:lstStyle/>
        <a:p>
          <a:endParaRPr lang="en-US"/>
        </a:p>
      </dgm:t>
    </dgm:pt>
    <dgm:pt modelId="{28C4EF4A-B9FB-46AB-99B0-9AEEAE6CC560}" type="sibTrans" cxnId="{7B092173-1AFB-4F92-BF1C-9BD83F59B90A}">
      <dgm:prSet/>
      <dgm:spPr/>
      <dgm:t>
        <a:bodyPr/>
        <a:lstStyle/>
        <a:p>
          <a:endParaRPr lang="en-US"/>
        </a:p>
      </dgm:t>
    </dgm:pt>
    <dgm:pt modelId="{73050427-4188-4E57-9326-D5A0F22E3CBA}" type="pres">
      <dgm:prSet presAssocID="{7566ACFA-46AF-46BD-99F4-08BB3C3E4D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44723D-4694-43A4-8777-59A18A687546}" type="pres">
      <dgm:prSet presAssocID="{363E67EC-9947-4DA3-9BF7-86F131395E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30ECE6-6C96-473A-BCB2-56AAE38CC382}" type="pres">
      <dgm:prSet presAssocID="{032904B8-B9C6-447D-945B-DB41A6C4A3AB}" presName="spacer" presStyleCnt="0"/>
      <dgm:spPr/>
    </dgm:pt>
    <dgm:pt modelId="{2D93FAAB-317F-4E35-81B0-7A2E16BDB845}" type="pres">
      <dgm:prSet presAssocID="{1190A052-E860-493D-9B77-CBF8F9F95F5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9FF53-BA54-42E8-A099-47D44917A9BE}" type="pres">
      <dgm:prSet presAssocID="{11C4B76E-3259-4BD1-ABDB-080F5E047171}" presName="spacer" presStyleCnt="0"/>
      <dgm:spPr/>
    </dgm:pt>
    <dgm:pt modelId="{AA23A972-C778-43A1-B56F-9EB967F29CA9}" type="pres">
      <dgm:prSet presAssocID="{AEA99E73-7550-4AF1-94BF-1FBD8CF948F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D17B45-28AE-4655-86CC-3DE9E48233C9}" type="presOf" srcId="{1190A052-E860-493D-9B77-CBF8F9F95F51}" destId="{2D93FAAB-317F-4E35-81B0-7A2E16BDB845}" srcOrd="0" destOrd="0" presId="urn:microsoft.com/office/officeart/2005/8/layout/vList2"/>
    <dgm:cxn modelId="{457E807C-0741-4A8F-96E0-87903FC9A80E}" srcId="{7566ACFA-46AF-46BD-99F4-08BB3C3E4DCC}" destId="{1190A052-E860-493D-9B77-CBF8F9F95F51}" srcOrd="1" destOrd="0" parTransId="{AB42EDFC-1BBA-4ACE-BA01-7992705734B9}" sibTransId="{11C4B76E-3259-4BD1-ABDB-080F5E047171}"/>
    <dgm:cxn modelId="{65028333-B501-4BD2-A176-871F443C2B46}" type="presOf" srcId="{7566ACFA-46AF-46BD-99F4-08BB3C3E4DCC}" destId="{73050427-4188-4E57-9326-D5A0F22E3CBA}" srcOrd="0" destOrd="0" presId="urn:microsoft.com/office/officeart/2005/8/layout/vList2"/>
    <dgm:cxn modelId="{8D031A7C-0A8D-48CB-ABF7-F7E9D13FA9C2}" type="presOf" srcId="{363E67EC-9947-4DA3-9BF7-86F131395E31}" destId="{4144723D-4694-43A4-8777-59A18A687546}" srcOrd="0" destOrd="0" presId="urn:microsoft.com/office/officeart/2005/8/layout/vList2"/>
    <dgm:cxn modelId="{31EE7CD1-6E0B-4689-B2E6-B0754E11E01A}" type="presOf" srcId="{AEA99E73-7550-4AF1-94BF-1FBD8CF948F7}" destId="{AA23A972-C778-43A1-B56F-9EB967F29CA9}" srcOrd="0" destOrd="0" presId="urn:microsoft.com/office/officeart/2005/8/layout/vList2"/>
    <dgm:cxn modelId="{66A92475-0614-4EEA-B479-DAC462A3C24B}" srcId="{7566ACFA-46AF-46BD-99F4-08BB3C3E4DCC}" destId="{363E67EC-9947-4DA3-9BF7-86F131395E31}" srcOrd="0" destOrd="0" parTransId="{CAA97411-12DE-4081-A76F-3E5B6B422627}" sibTransId="{032904B8-B9C6-447D-945B-DB41A6C4A3AB}"/>
    <dgm:cxn modelId="{7B092173-1AFB-4F92-BF1C-9BD83F59B90A}" srcId="{7566ACFA-46AF-46BD-99F4-08BB3C3E4DCC}" destId="{AEA99E73-7550-4AF1-94BF-1FBD8CF948F7}" srcOrd="2" destOrd="0" parTransId="{D2C741A5-206E-4F5D-95EE-F3DA430CBBF9}" sibTransId="{28C4EF4A-B9FB-46AB-99B0-9AEEAE6CC560}"/>
    <dgm:cxn modelId="{9049FFDB-C919-4878-87AA-4A47032C73C7}" type="presParOf" srcId="{73050427-4188-4E57-9326-D5A0F22E3CBA}" destId="{4144723D-4694-43A4-8777-59A18A687546}" srcOrd="0" destOrd="0" presId="urn:microsoft.com/office/officeart/2005/8/layout/vList2"/>
    <dgm:cxn modelId="{D741A3B8-9AAD-40B3-BE5A-438785667E17}" type="presParOf" srcId="{73050427-4188-4E57-9326-D5A0F22E3CBA}" destId="{2530ECE6-6C96-473A-BCB2-56AAE38CC382}" srcOrd="1" destOrd="0" presId="urn:microsoft.com/office/officeart/2005/8/layout/vList2"/>
    <dgm:cxn modelId="{63A745CB-B232-406A-872E-8D03899DD89C}" type="presParOf" srcId="{73050427-4188-4E57-9326-D5A0F22E3CBA}" destId="{2D93FAAB-317F-4E35-81B0-7A2E16BDB845}" srcOrd="2" destOrd="0" presId="urn:microsoft.com/office/officeart/2005/8/layout/vList2"/>
    <dgm:cxn modelId="{00B3FD64-C675-4B63-9B5D-B4892F036530}" type="presParOf" srcId="{73050427-4188-4E57-9326-D5A0F22E3CBA}" destId="{38D9FF53-BA54-42E8-A099-47D44917A9BE}" srcOrd="3" destOrd="0" presId="urn:microsoft.com/office/officeart/2005/8/layout/vList2"/>
    <dgm:cxn modelId="{EC239422-6B62-4EF4-BB24-34D948C40D70}" type="presParOf" srcId="{73050427-4188-4E57-9326-D5A0F22E3CBA}" destId="{AA23A972-C778-43A1-B56F-9EB967F29CA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4723D-4694-43A4-8777-59A18A687546}">
      <dsp:nvSpPr>
        <dsp:cNvPr id="0" name=""/>
        <dsp:cNvSpPr/>
      </dsp:nvSpPr>
      <dsp:spPr>
        <a:xfrm>
          <a:off x="0" y="76794"/>
          <a:ext cx="6832212" cy="16672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solidFill>
                <a:schemeClr val="bg1"/>
              </a:solidFill>
            </a:rPr>
            <a:t>Narcan</a:t>
          </a:r>
          <a:r>
            <a:rPr lang="en-US" sz="1900" kern="1200" dirty="0"/>
            <a:t> is a life-saving medication that reverses an opioid overdose while having little to no effect on an individual if opioids are not present in their system. </a:t>
          </a:r>
        </a:p>
      </dsp:txBody>
      <dsp:txXfrm>
        <a:off x="81388" y="158182"/>
        <a:ext cx="6669436" cy="1504474"/>
      </dsp:txXfrm>
    </dsp:sp>
    <dsp:sp modelId="{2D93FAAB-317F-4E35-81B0-7A2E16BDB845}">
      <dsp:nvSpPr>
        <dsp:cNvPr id="0" name=""/>
        <dsp:cNvSpPr/>
      </dsp:nvSpPr>
      <dsp:spPr>
        <a:xfrm>
          <a:off x="0" y="1798764"/>
          <a:ext cx="6832212" cy="1667250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solidFill>
                <a:schemeClr val="bg1"/>
              </a:solidFill>
            </a:rPr>
            <a:t>Narcan</a:t>
          </a:r>
          <a:r>
            <a:rPr lang="en-US" sz="1900" kern="1200" dirty="0"/>
            <a:t> works by blocking the opioid receptor sites and reversing the toxic effects of the overdose. It has few known adverse effects and no potential for abuse. </a:t>
          </a:r>
        </a:p>
      </dsp:txBody>
      <dsp:txXfrm>
        <a:off x="81388" y="1880152"/>
        <a:ext cx="6669436" cy="1504474"/>
      </dsp:txXfrm>
    </dsp:sp>
    <dsp:sp modelId="{AA23A972-C778-43A1-B56F-9EB967F29CA9}">
      <dsp:nvSpPr>
        <dsp:cNvPr id="0" name=""/>
        <dsp:cNvSpPr/>
      </dsp:nvSpPr>
      <dsp:spPr>
        <a:xfrm>
          <a:off x="0" y="3520734"/>
          <a:ext cx="6832212" cy="166725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solidFill>
                <a:schemeClr val="bg1"/>
              </a:solidFill>
            </a:rPr>
            <a:t>Narcan</a:t>
          </a:r>
          <a:r>
            <a:rPr lang="en-US" sz="1900" kern="1200" dirty="0"/>
            <a:t> is administered when a patient is showing signs of opioid overdose. The medication can be given by intranasal spray, intramuscular (into the muscle), subcutaneous (under the skin), or by intravenous injection.</a:t>
          </a:r>
        </a:p>
      </dsp:txBody>
      <dsp:txXfrm>
        <a:off x="81388" y="3602122"/>
        <a:ext cx="6669436" cy="1504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0B6B-963E-45AD-B18D-9DA3469D83C9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1BEE-A6B4-49DE-8859-2A55F155C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30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2A0D-6B45-4215-8A49-D14849101A69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6A182-AF03-4CC8-94DC-C0726DF52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4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6A182-AF03-4CC8-94DC-C0726DF52A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5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E626-6EB7-4D9A-AD4A-B54D1684CAD1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5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6364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092323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044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11285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8838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32EDF-E99E-4C68-AFCB-7A835B309D6D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8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5F-A551-4C69-800A-8CFFA2306A88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5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24A36-10EA-4DE5-9251-C62AA44714D2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6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5A85-13CC-45EA-B1A6-5B8E77AB646B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5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1815-F531-4787-BA2A-626422C133AD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3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85B-3C5C-43BB-9862-47948E5DF551}" type="datetime1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2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B6AF-AB61-4D8E-B7B7-705C5ACEBBCC}" type="datetime1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9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3EC9A-B094-4092-8061-75D86CB34931}" type="datetime1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0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AEED-2323-4359-853E-316DF6600362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0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AC2DF-F1FD-4724-A563-92BADFC82ECC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0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0E2CF-D74B-4B51-899A-DCEA821C90C7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1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chmondnc.com/579/NaloxoneNarcan-Usag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diegocounty.gov/content/sdc/hhsa/facilities/central/central_region_public_health_center.html" TargetMode="External"/><Relationship Id="rId2" Type="http://schemas.openxmlformats.org/officeDocument/2006/relationships/hyperlink" Target="https://www.sandiegocounty.gov/content/sdc/hhsa/facilities/north_inland/public_health_center_north_inland.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s://www.sandiegocounty.gov/content/sdc/hhsa/facilities/south/south_region_public_health_center.html" TargetMode="External"/><Relationship Id="rId4" Type="http://schemas.openxmlformats.org/officeDocument/2006/relationships/hyperlink" Target="https://www.sandiegocounty.gov/hhsa/facilities/north_central/public_health_center_north_central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5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215" y="1318590"/>
            <a:ext cx="5102159" cy="422082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Narcan Administration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2032" y="804334"/>
            <a:ext cx="3675634" cy="524933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Sponsored by the </a:t>
            </a:r>
            <a:r>
              <a:rPr lang="en-US" dirty="0" smtClean="0">
                <a:solidFill>
                  <a:schemeClr val="tx1"/>
                </a:solidFill>
              </a:rPr>
              <a:t>Santa Monica College </a:t>
            </a:r>
            <a:r>
              <a:rPr lang="en-US" dirty="0">
                <a:solidFill>
                  <a:schemeClr val="tx1"/>
                </a:solidFill>
              </a:rPr>
              <a:t>Student Health Services Naloxone Distribution Project (NDP) through the California Department of Healthcare Services (DHCS)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DF77EE-0A78-4755-96AF-9EF90726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40877" y="6191499"/>
            <a:ext cx="8697945" cy="36512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alpha val="70000"/>
                  </a:schemeClr>
                </a:solidFill>
              </a:rPr>
              <a:t>chrome-extension://</a:t>
            </a:r>
            <a:r>
              <a:rPr lang="en-US" dirty="0" err="1">
                <a:solidFill>
                  <a:schemeClr val="tx1">
                    <a:alpha val="70000"/>
                  </a:schemeClr>
                </a:solidFill>
              </a:rPr>
              <a:t>efaidnbmnnnibpcajpcglclefindmkaj</a:t>
            </a:r>
            <a:r>
              <a:rPr lang="en-US" dirty="0">
                <a:solidFill>
                  <a:schemeClr val="tx1">
                    <a:alpha val="70000"/>
                  </a:schemeClr>
                </a:solidFill>
              </a:rPr>
              <a:t>/https://www.dhcs.ca.gov/Documents/CSD/Naloxone-Distribution-Project-FAQ-12-13-22.pdf  </a:t>
            </a:r>
          </a:p>
        </p:txBody>
      </p:sp>
    </p:spTree>
    <p:extLst>
      <p:ext uri="{BB962C8B-B14F-4D97-AF65-F5344CB8AC3E}">
        <p14:creationId xmlns:p14="http://schemas.microsoft.com/office/powerpoint/2010/main" val="129764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BE0789E-91A7-4246-978E-A17FE1BF95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C6C0BD2-8B3C-4042-B4EE-5DB7665A37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5F53669F-C1E6-43B8-AC6F-B44CE56BF70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53966C25-DAEA-4318-8FBC-EC6FF8F5A19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ED6EA716-EAD4-4023-8673-0809A1E245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84261748-EFC0-4729-A7BB-A88FDAF6FA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2C14F808-CC69-494F-98AC-CB750416CCF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CA3607-84D0-4085-A363-796A17B1D7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491E6160-2958-4A90-8B50-EDA182AABB9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59F6CB7-E057-499B-A859-3602769892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FF12353D-CF89-4D03-8075-C161824E23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5B91C9D6-FAF2-445B-AF1B-43992602A9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570F7A1D-86B1-4AD1-B4A3-9AE2A52C857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52C6EBA8-95CC-4FE6-A8E4-3A6911E8A4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217056" y="1093380"/>
            <a:ext cx="3068182" cy="4671240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What is the Naloxone Distribution Project (NDP)?</a:t>
            </a:r>
          </a:p>
        </p:txBody>
      </p:sp>
      <p:sp>
        <p:nvSpPr>
          <p:cNvPr id="35" name="Freeform 11">
            <a:extLst>
              <a:ext uri="{FF2B5EF4-FFF2-40B4-BE49-F238E27FC236}">
                <a16:creationId xmlns:a16="http://schemas.microsoft.com/office/drawing/2014/main" id="{15EDA122-4530-45D2-A70A-B1A967AAE5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782F52E-0F94-4BFC-9F89-B054DDEAB9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285509" y="1093380"/>
            <a:ext cx="6219103" cy="467925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The Naloxone Distribution Project (NDP) is administered by the Department of Health Care Services (DHCS) to combat opioid overdose-related deaths throughout California. </a:t>
            </a:r>
          </a:p>
          <a:p>
            <a:pPr lvl="0"/>
            <a:r>
              <a:rPr lang="en-US" dirty="0"/>
              <a:t>The NDP aims to reduce opioid overdose deaths through the provision of free naloxone, also called Narcan.</a:t>
            </a:r>
          </a:p>
        </p:txBody>
      </p:sp>
    </p:spTree>
    <p:extLst>
      <p:ext uri="{BB962C8B-B14F-4D97-AF65-F5344CB8AC3E}">
        <p14:creationId xmlns:p14="http://schemas.microsoft.com/office/powerpoint/2010/main" val="435519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80627" y="3092704"/>
            <a:ext cx="2615910" cy="3029344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What is Narcan (naloxone)?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ontent Placeholder 13">
            <a:extLst>
              <a:ext uri="{FF2B5EF4-FFF2-40B4-BE49-F238E27FC236}">
                <a16:creationId xmlns:a16="http://schemas.microsoft.com/office/drawing/2014/main" id="{517BEED3-FE17-5611-2EB0-21500B85AA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005371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27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AA73A-93D3-40BA-B321-21BED99C6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Other Facts About Narcan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6A7E7-161A-4BBF-A45B-5988CD629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Can Narcan be used for a fentanyl overdose? </a:t>
            </a:r>
          </a:p>
          <a:p>
            <a:pPr lvl="1"/>
            <a:r>
              <a:rPr lang="en-US" dirty="0"/>
              <a:t>Yes. Fentanyl is a synthetic opioid, so Narcan can be used to reverse a fentanyl overdose. </a:t>
            </a:r>
          </a:p>
          <a:p>
            <a:r>
              <a:rPr lang="en-US" b="1" dirty="0"/>
              <a:t>In the State of California, can individuals over the age of 12 receive Narcan without the consent of a parent or guardian? </a:t>
            </a:r>
          </a:p>
          <a:p>
            <a:pPr lvl="1"/>
            <a:r>
              <a:rPr lang="en-US" dirty="0"/>
              <a:t>California has no statute requiring minors to obtain parental or guardian consent prior to receiving Narcan. </a:t>
            </a:r>
          </a:p>
          <a:p>
            <a:pPr lvl="1"/>
            <a:r>
              <a:rPr lang="en-US" dirty="0"/>
              <a:t>Additionally, Civil Code §1714.22 indicates that naloxone may be distributed to a family member, friend, or other person in a position to assist a person at risk of a suspected opioid-related overdose.</a:t>
            </a:r>
          </a:p>
        </p:txBody>
      </p:sp>
    </p:spTree>
    <p:extLst>
      <p:ext uri="{BB962C8B-B14F-4D97-AF65-F5344CB8AC3E}">
        <p14:creationId xmlns:p14="http://schemas.microsoft.com/office/powerpoint/2010/main" val="327479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085FD-D577-4C6A-A31E-1BB9835FC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>What is </a:t>
            </a:r>
            <a:r>
              <a:rPr lang="en-US" sz="2700"/>
              <a:t>NARCAN </a:t>
            </a:r>
            <a:br>
              <a:rPr lang="en-US" sz="2700"/>
            </a:br>
            <a:r>
              <a:rPr lang="en-US" sz="2700"/>
              <a:t>Nasal </a:t>
            </a:r>
            <a:r>
              <a:rPr lang="en-US" sz="2700" dirty="0"/>
              <a:t>Spray?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7582-A97F-4306-8749-20E8C3C60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NARCAN® Nasal Spray is a prescription medicine used for the treatment of an opioid emergency such as an overdose or </a:t>
            </a:r>
            <a:r>
              <a:rPr lang="en-US" sz="1600" i="1" dirty="0">
                <a:solidFill>
                  <a:schemeClr val="tx1"/>
                </a:solidFill>
              </a:rPr>
              <a:t>possible</a:t>
            </a:r>
            <a:r>
              <a:rPr lang="en-US" sz="1600" dirty="0">
                <a:solidFill>
                  <a:schemeClr val="tx1"/>
                </a:solidFill>
              </a:rPr>
              <a:t> overdose. </a:t>
            </a:r>
          </a:p>
          <a:p>
            <a:r>
              <a:rPr lang="en-US" sz="1600" dirty="0">
                <a:solidFill>
                  <a:schemeClr val="tx1"/>
                </a:solidFill>
              </a:rPr>
              <a:t>NARCAN® Nasal Spray is to be given </a:t>
            </a:r>
            <a:r>
              <a:rPr lang="en-US" sz="1600" b="1" u="sng" dirty="0">
                <a:solidFill>
                  <a:schemeClr val="tx1"/>
                </a:solidFill>
              </a:rPr>
              <a:t>right away</a:t>
            </a:r>
            <a:r>
              <a:rPr lang="en-US" sz="1600" dirty="0">
                <a:solidFill>
                  <a:schemeClr val="tx1"/>
                </a:solidFill>
              </a:rPr>
              <a:t> and does not take the place of emergency medical care.</a:t>
            </a:r>
          </a:p>
          <a:p>
            <a:r>
              <a:rPr lang="en-US" sz="1600" dirty="0">
                <a:solidFill>
                  <a:schemeClr val="tx1"/>
                </a:solidFill>
              </a:rPr>
              <a:t>Signs of a possible overdose are: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Breathing problems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Severe sleepiness or not being able </a:t>
            </a:r>
            <a:r>
              <a:rPr lang="en-US">
                <a:solidFill>
                  <a:schemeClr val="tx1"/>
                </a:solidFill>
              </a:rPr>
              <a:t>to respond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Naloxone Would Be More Accessible Over the Counter, Experts Say">
            <a:extLst>
              <a:ext uri="{FF2B5EF4-FFF2-40B4-BE49-F238E27FC236}">
                <a16:creationId xmlns:a16="http://schemas.microsoft.com/office/drawing/2014/main" id="{C92D7761-B997-4758-93BE-248712CCC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6" r="22972"/>
          <a:stretch/>
        </p:blipFill>
        <p:spPr bwMode="auto">
          <a:xfrm>
            <a:off x="6091916" y="10"/>
            <a:ext cx="61000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85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8D44E099-FC66-4167-A593-8F6FBB5EE0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7171E04-FEC4-4208-A619-A786E42348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F3DE8019-884E-41C9-A54C-AC668CA526D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62C1647-5880-4037-8FCE-16E1F646C08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C91082BE-FDAA-4A80-88B6-C5F5AD0C29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059FE918-3CB9-43E6-8025-22A9C21C48D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E30464D7-34FF-42C8-8686-C3A865E90C6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07281894-7888-434B-BC17-FB67B4879C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7CDF6636-2EE5-4477-B1E7-136C9B4F3C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6A01C238-0F7D-4DF5-A879-32902000892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AA10B8D3-BE6D-40AB-BA54-12C4758E58B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4CD8C1DF-88C2-4F11-AA23-36D5B5BD3B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9AF01696-99FF-4093-938A-38D0C72232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29FAB3C-6A93-4306-8525-B9FC787B15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838005D-B3A9-4E56-9BFB-3DD99E4BBB1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450237E-A2DE-4BA3-AF9F-06399E5CF1D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A643E849-3FBA-4248-B0DF-9D6737E232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231C0782-59AA-4C4F-8B86-85102F701A7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E19975F5-4F93-41BF-9A6D-1E6CFDFF1DC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AE6458FC-D3D9-469F-A8FB-0431BD156B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90B9693F-2248-4DB8-A528-52C13C636F8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11CC5E15-09A8-41A0-930D-434F7D8D6F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B5566C56-67EC-43D7-A3D2-3CCBEDAFC6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CF74AC36-5E17-4D3B-A93B-1645741EBF8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39818481-D2FB-4507-B11D-8C6342ACF4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E996F5F0-3979-44D1-9AE3-1251DA5D2F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5C469C2-FE8F-491E-9139-7E7F8BB381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6538C979-F14E-4C6B-BE04-38CC5D7C13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9AE7E35B-D9A9-4963-B236-6A9A3A05B5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3AE7ECD9-6B32-4943-BDE6-98F83E45C1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C57C1E-EE6F-46AA-AE45-A9073E5597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7CE8ED-B927-443D-AFCF-92C35A93D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1795849"/>
            <a:ext cx="3778870" cy="311481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>
                <a:solidFill>
                  <a:srgbClr val="FEFFFF"/>
                </a:solidFill>
              </a:rPr>
              <a:t/>
            </a:r>
            <a:br>
              <a:rPr lang="en-US" sz="4000">
                <a:solidFill>
                  <a:srgbClr val="FEFFFF"/>
                </a:solidFill>
              </a:rPr>
            </a:br>
            <a:r>
              <a:rPr lang="en-US" sz="4000">
                <a:solidFill>
                  <a:srgbClr val="FEFFFF"/>
                </a:solidFill>
              </a:rPr>
              <a:t>How to Administer NARCAN Nasal Spray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726C2D93-83A0-47D6-A0C6-162760248F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r="-76"/>
          <a:stretch/>
        </p:blipFill>
        <p:spPr>
          <a:xfrm>
            <a:off x="4093190" y="0"/>
            <a:ext cx="4327248" cy="5290457"/>
          </a:xfrm>
          <a:prstGeom prst="rect">
            <a:avLst/>
          </a:prstGeom>
        </p:spPr>
      </p:pic>
      <p:sp>
        <p:nvSpPr>
          <p:cNvPr id="51" name="Freeform 5">
            <a:extLst>
              <a:ext uri="{FF2B5EF4-FFF2-40B4-BE49-F238E27FC236}">
                <a16:creationId xmlns:a16="http://schemas.microsoft.com/office/drawing/2014/main" id="{4064D3F3-30A9-422E-9E54-0D81A02522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6FEFFD-23F4-4A02-B506-006603DA9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0279" y="6135808"/>
            <a:ext cx="357252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kern="1200" dirty="0">
                <a:solidFill>
                  <a:srgbClr val="FEFFFF"/>
                </a:solidFill>
                <a:latin typeface="+mn-lt"/>
                <a:ea typeface="+mn-ea"/>
                <a:cs typeface="+mn-cs"/>
                <a:hlinkClick r:id="rId3"/>
              </a:rPr>
              <a:t>https://www.richmondnc.com/579/NaloxoneNarcan-Usage</a:t>
            </a:r>
            <a:r>
              <a:rPr lang="en-US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1EB77500-4C86-47C1-A75A-62879625296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" r="315" b="-134"/>
          <a:stretch/>
        </p:blipFill>
        <p:spPr>
          <a:xfrm>
            <a:off x="8420439" y="1563625"/>
            <a:ext cx="3768514" cy="5294376"/>
          </a:xfrm>
          <a:prstGeom prst="rect">
            <a:avLst/>
          </a:prstGeom>
        </p:spPr>
      </p:pic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F6B13D4-91C2-4535-99B8-0191C73E7D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20438" y="0"/>
            <a:ext cx="0" cy="6857694"/>
          </a:xfrm>
          <a:prstGeom prst="line">
            <a:avLst/>
          </a:prstGeom>
          <a:ln w="50800" cap="flat">
            <a:solidFill>
              <a:schemeClr val="bg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6BF4F64-5AFD-AC64-9E74-3435AC17E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8B3BBB5-3654-A5B7-2362-144B298D14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l" fontAlgn="base"/>
            <a:r>
              <a:rPr lang="en-US" b="0" i="0" dirty="0">
                <a:solidFill>
                  <a:srgbClr val="3C72A1"/>
                </a:solidFill>
                <a:effectLst/>
              </a:rPr>
              <a:t>Naloxone is available free of charge at the below </a:t>
            </a:r>
            <a:r>
              <a:rPr lang="en-US" b="1" i="0" dirty="0">
                <a:solidFill>
                  <a:srgbClr val="3C72A1"/>
                </a:solidFill>
                <a:effectLst/>
              </a:rPr>
              <a:t>County of </a:t>
            </a:r>
            <a:r>
              <a:rPr lang="en-US" b="1" i="0" dirty="0" smtClean="0">
                <a:solidFill>
                  <a:srgbClr val="3C72A1"/>
                </a:solidFill>
                <a:effectLst/>
              </a:rPr>
              <a:t>Los Angeles </a:t>
            </a:r>
            <a:r>
              <a:rPr lang="en-US" b="1" i="0" dirty="0">
                <a:solidFill>
                  <a:srgbClr val="3C72A1"/>
                </a:solidFill>
                <a:effectLst/>
              </a:rPr>
              <a:t>Public Health Centers:</a:t>
            </a:r>
            <a:endParaRPr lang="en-US" b="0" i="0" dirty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3C72A1"/>
                </a:solidFill>
              </a:rPr>
              <a:t>Asian American Drug Abuse Program (AADAP) </a:t>
            </a:r>
            <a:r>
              <a:rPr lang="en-US" sz="1200" u="sng" dirty="0">
                <a:solidFill>
                  <a:srgbClr val="FF0000"/>
                </a:solidFill>
              </a:rPr>
              <a:t>652 E. Manchester Boulevard, Inglewood, CA 90301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1200" b="1" i="0" dirty="0" err="1" smtClean="0">
                <a:solidFill>
                  <a:srgbClr val="3C72A1"/>
                </a:solidFill>
                <a:effectLst/>
              </a:rPr>
              <a:t>Bienestar</a:t>
            </a:r>
            <a:r>
              <a:rPr lang="en-US" sz="1200" b="1" i="0" dirty="0" smtClean="0">
                <a:solidFill>
                  <a:srgbClr val="3C72A1"/>
                </a:solidFill>
                <a:effectLst/>
              </a:rPr>
              <a:t> Human Services East Los Angeles Storefront </a:t>
            </a:r>
            <a:r>
              <a:rPr lang="en-US" sz="1200" i="0" u="sng" dirty="0" smtClean="0">
                <a:solidFill>
                  <a:srgbClr val="FF0000"/>
                </a:solidFill>
                <a:effectLst/>
              </a:rPr>
              <a:t>5400 E. Beverly Boulevard, Los Angeles, CA, 90022</a:t>
            </a:r>
            <a:endParaRPr lang="en-US" sz="1200" b="0" i="0" u="sng" dirty="0">
              <a:solidFill>
                <a:srgbClr val="FF0000"/>
              </a:solidFill>
              <a:effectLst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1200" b="1" i="0" dirty="0" smtClean="0">
                <a:solidFill>
                  <a:srgbClr val="3C72A1"/>
                </a:solidFill>
                <a:effectLst/>
              </a:rPr>
              <a:t>Homeless Outreach Program Integrated Care System (HOPICS) </a:t>
            </a:r>
            <a:r>
              <a:rPr lang="en-US" sz="1200" b="0" i="0" dirty="0" smtClean="0">
                <a:solidFill>
                  <a:srgbClr val="3C72A1"/>
                </a:solidFill>
                <a:effectLst/>
                <a:hlinkClick r:id="rId2"/>
              </a:rPr>
              <a:t>5715 S. Broadway, Los Angeles, CA 90037</a:t>
            </a:r>
            <a:endParaRPr lang="en-US" sz="1200" b="0" i="0" dirty="0">
              <a:solidFill>
                <a:srgbClr val="3C72A1"/>
              </a:solidFill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3C72A1"/>
                </a:solidFill>
              </a:rPr>
              <a:t>Homeless Outreach Program Integrated Care System (HOPICS) </a:t>
            </a:r>
            <a:r>
              <a:rPr lang="en-US" sz="1200" b="0" i="0" u="none" strike="noStrike" dirty="0" smtClean="0">
                <a:solidFill>
                  <a:srgbClr val="3C72A1"/>
                </a:solidFill>
                <a:effectLst/>
                <a:hlinkClick r:id="rId3"/>
              </a:rPr>
              <a:t>5849 Crocker Street, Unit X, Los Angeles, CA 90003</a:t>
            </a:r>
            <a:endParaRPr lang="en-US" sz="1200" b="0" i="0" dirty="0">
              <a:solidFill>
                <a:srgbClr val="3C72A1"/>
              </a:solidFill>
              <a:effectLst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1200" b="1" i="0" dirty="0" smtClean="0">
                <a:solidFill>
                  <a:srgbClr val="3C72A1"/>
                </a:solidFill>
                <a:effectLst/>
              </a:rPr>
              <a:t>Homeless Health Care Los Angeles (HHCLA)</a:t>
            </a:r>
            <a:r>
              <a:rPr lang="en-US" sz="1200" b="0" i="0" dirty="0" smtClean="0">
                <a:solidFill>
                  <a:srgbClr val="3C72A1"/>
                </a:solidFill>
                <a:effectLst/>
              </a:rPr>
              <a:t> </a:t>
            </a:r>
            <a:r>
              <a:rPr lang="en-US" sz="1200" b="0" i="0" dirty="0" smtClean="0">
                <a:solidFill>
                  <a:srgbClr val="3C72A1"/>
                </a:solidFill>
                <a:effectLst/>
                <a:hlinkClick r:id="rId4"/>
              </a:rPr>
              <a:t>512 E. 4</a:t>
            </a:r>
            <a:r>
              <a:rPr lang="en-US" sz="1200" b="0" i="0" baseline="30000" dirty="0" smtClean="0">
                <a:solidFill>
                  <a:srgbClr val="3C72A1"/>
                </a:solidFill>
                <a:effectLst/>
                <a:hlinkClick r:id="rId4"/>
              </a:rPr>
              <a:t>th</a:t>
            </a:r>
            <a:r>
              <a:rPr lang="en-US" sz="1200" b="0" i="0" dirty="0" smtClean="0">
                <a:solidFill>
                  <a:srgbClr val="3C72A1"/>
                </a:solidFill>
                <a:effectLst/>
                <a:hlinkClick r:id="rId4"/>
              </a:rPr>
              <a:t> Street, Los Angeles, 90013</a:t>
            </a:r>
            <a:endParaRPr lang="en-US" sz="1200" b="0" i="0" dirty="0">
              <a:solidFill>
                <a:srgbClr val="3C72A1"/>
              </a:solidFill>
              <a:effectLst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1200" b="1" i="0" dirty="0" smtClean="0">
                <a:solidFill>
                  <a:srgbClr val="3C72A1"/>
                </a:solidFill>
                <a:effectLst/>
              </a:rPr>
              <a:t>Venice Family Clinic Common Ground</a:t>
            </a:r>
            <a:r>
              <a:rPr lang="en-US" sz="1200" b="0" i="0" dirty="0" smtClean="0">
                <a:solidFill>
                  <a:srgbClr val="3C72A1"/>
                </a:solidFill>
                <a:effectLst/>
              </a:rPr>
              <a:t> </a:t>
            </a:r>
            <a:r>
              <a:rPr lang="en-US" sz="1200" b="0" i="0" u="none" strike="noStrike" dirty="0" smtClean="0">
                <a:solidFill>
                  <a:srgbClr val="3C72A1"/>
                </a:solidFill>
                <a:effectLst/>
                <a:hlinkClick r:id="rId5"/>
              </a:rPr>
              <a:t>622 Rose Avenue, Venice, CA 90291</a:t>
            </a:r>
            <a:endParaRPr lang="en-US" sz="1200" b="0" i="0" u="none" strike="noStrike" dirty="0" smtClean="0">
              <a:solidFill>
                <a:srgbClr val="3C72A1"/>
              </a:solidFill>
              <a:effectLst/>
            </a:endParaRPr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3" y="2809627"/>
            <a:ext cx="4313237" cy="2426195"/>
          </a:xfrm>
        </p:spPr>
      </p:pic>
    </p:spTree>
    <p:extLst>
      <p:ext uri="{BB962C8B-B14F-4D97-AF65-F5344CB8AC3E}">
        <p14:creationId xmlns:p14="http://schemas.microsoft.com/office/powerpoint/2010/main" val="179088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F98229984EAD449E9C0E13A846B99B" ma:contentTypeVersion="16" ma:contentTypeDescription="Create a new document." ma:contentTypeScope="" ma:versionID="2f31f4faf6146b30ec9b13103b6c1bef">
  <xsd:schema xmlns:xsd="http://www.w3.org/2001/XMLSchema" xmlns:xs="http://www.w3.org/2001/XMLSchema" xmlns:p="http://schemas.microsoft.com/office/2006/metadata/properties" xmlns:ns2="50909539-fd84-4b0a-a74d-d04f925b2277" xmlns:ns3="4f1bfa86-173f-4ec4-add5-20ec86ee979b" targetNamespace="http://schemas.microsoft.com/office/2006/metadata/properties" ma:root="true" ma:fieldsID="b04495ef0303e0631b5ed152d082b007" ns2:_="" ns3:_="">
    <xsd:import namespace="50909539-fd84-4b0a-a74d-d04f925b2277"/>
    <xsd:import namespace="4f1bfa86-173f-4ec4-add5-20ec86ee97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09539-fd84-4b0a-a74d-d04f925b22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e8eb5e1-d03e-450e-a2be-f23fcbb1ef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1bfa86-173f-4ec4-add5-20ec86ee97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556c51f-dd08-4171-b51a-4cafd57f5b86}" ma:internalName="TaxCatchAll" ma:showField="CatchAllData" ma:web="4f1bfa86-173f-4ec4-add5-20ec86ee97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f1bfa86-173f-4ec4-add5-20ec86ee979b" xsi:nil="true"/>
    <lcf76f155ced4ddcb4097134ff3c332f xmlns="50909539-fd84-4b0a-a74d-d04f925b227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50FEABF-082F-4BE3-B98A-2D29623240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909539-fd84-4b0a-a74d-d04f925b2277"/>
    <ds:schemaRef ds:uri="4f1bfa86-173f-4ec4-add5-20ec86ee97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4A08C7-70FA-4C38-8422-7ED25FFE6F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D1C9B0-FE26-433B-8E1A-54CCDFA4EB1D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4f1bfa86-173f-4ec4-add5-20ec86ee979b"/>
    <ds:schemaRef ds:uri="http://schemas.microsoft.com/office/2006/documentManagement/types"/>
    <ds:schemaRef ds:uri="50909539-fd84-4b0a-a74d-d04f925b2277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307</TotalTime>
  <Words>510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Narcan Administration Training</vt:lpstr>
      <vt:lpstr>What is the Naloxone Distribution Project (NDP)?</vt:lpstr>
      <vt:lpstr>What is Narcan (naloxone)?</vt:lpstr>
      <vt:lpstr> Other Facts About Narcan</vt:lpstr>
      <vt:lpstr> What is NARCAN  Nasal Spray?</vt:lpstr>
      <vt:lpstr> How to Administer NARCAN Nasal Spray</vt:lpstr>
      <vt:lpstr>Additional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Narcan Administration Training</dc:title>
  <dc:creator>Kim Marquardt</dc:creator>
  <cp:lastModifiedBy>gountoumas_kasiani</cp:lastModifiedBy>
  <cp:revision>9</cp:revision>
  <dcterms:created xsi:type="dcterms:W3CDTF">2023-01-24T20:55:50Z</dcterms:created>
  <dcterms:modified xsi:type="dcterms:W3CDTF">2024-02-13T17:13:11Z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0x01010033F98229984EAD449E9C0E13A846B99B</vt:lpwstr>
  </property>
  <property fmtid="{D5CDD505-2E9C-101B-9397-08002B2CF9AE}" pid="3" name="Order">
    <vt:r8>74064500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  <property fmtid="{D5CDD505-2E9C-101B-9397-08002B2CF9AE}" pid="12" name="MediaServiceImageTags">
    <vt:lpwstr/>
  </property>
</Properties>
</file>